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542dc00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542dc00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542dc004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542dc004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542dc004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542dc004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542dc004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542dc004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542dc0043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542dc0043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542dc004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542dc004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542dc004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542dc004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542dc004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542dc004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4.jp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-130" l="8060" r="43846" t="0"/>
          <a:stretch/>
        </p:blipFill>
        <p:spPr>
          <a:xfrm>
            <a:off x="4746375" y="0"/>
            <a:ext cx="439763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10325" y="1708563"/>
            <a:ext cx="31077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57B8"/>
                </a:solidFill>
                <a:latin typeface="Avenir"/>
                <a:ea typeface="Avenir"/>
                <a:cs typeface="Avenir"/>
                <a:sym typeface="Avenir"/>
              </a:rPr>
              <a:t>EXTERIOR </a:t>
            </a:r>
            <a:endParaRPr sz="3500">
              <a:solidFill>
                <a:srgbClr val="0057B8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57B8"/>
                </a:solidFill>
                <a:latin typeface="Avenir"/>
                <a:ea typeface="Avenir"/>
                <a:cs typeface="Avenir"/>
                <a:sym typeface="Avenir"/>
              </a:rPr>
              <a:t>SOLUTIONS</a:t>
            </a:r>
            <a:endParaRPr sz="3500">
              <a:solidFill>
                <a:srgbClr val="0057B8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Avenir"/>
                <a:ea typeface="Avenir"/>
                <a:cs typeface="Avenir"/>
                <a:sym typeface="Avenir"/>
              </a:rPr>
              <a:t>F</a:t>
            </a:r>
            <a:r>
              <a:rPr lang="en" sz="2500">
                <a:latin typeface="Avenir"/>
                <a:ea typeface="Avenir"/>
                <a:cs typeface="Avenir"/>
                <a:sym typeface="Avenir"/>
              </a:rPr>
              <a:t>or </a:t>
            </a:r>
            <a:r>
              <a:rPr lang="en" sz="2500">
                <a:latin typeface="Avenir"/>
                <a:ea typeface="Avenir"/>
                <a:cs typeface="Avenir"/>
                <a:sym typeface="Avenir"/>
              </a:rPr>
              <a:t>Y</a:t>
            </a:r>
            <a:r>
              <a:rPr lang="en" sz="2500">
                <a:latin typeface="Avenir"/>
                <a:ea typeface="Avenir"/>
                <a:cs typeface="Avenir"/>
                <a:sym typeface="Avenir"/>
              </a:rPr>
              <a:t>our Commercial Project</a:t>
            </a:r>
            <a:endParaRPr sz="2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656325" y="1228650"/>
            <a:ext cx="162300" cy="2686200"/>
          </a:xfrm>
          <a:prstGeom prst="rect">
            <a:avLst/>
          </a:prstGeom>
          <a:solidFill>
            <a:srgbClr val="7894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025" y="156100"/>
            <a:ext cx="960825" cy="1072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1112650" y="1604938"/>
            <a:ext cx="717300" cy="0"/>
          </a:xfrm>
          <a:prstGeom prst="straightConnector1">
            <a:avLst/>
          </a:prstGeom>
          <a:noFill/>
          <a:ln cap="flat" cmpd="sng" w="9525">
            <a:solidFill>
              <a:srgbClr val="7894A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-22075"/>
            <a:ext cx="9144000" cy="5165700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2462300" y="-119900"/>
            <a:ext cx="7669148" cy="7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06075" y="3026350"/>
            <a:ext cx="73338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INNOVATIVE</a:t>
            </a:r>
            <a:r>
              <a:rPr b="1" lang="en" sz="5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b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SOLUTIONS</a:t>
            </a:r>
            <a:endParaRPr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6" name="Google Shape;66;p14"/>
          <p:cNvCxnSpPr/>
          <p:nvPr/>
        </p:nvCxnSpPr>
        <p:spPr>
          <a:xfrm>
            <a:off x="438500" y="2876325"/>
            <a:ext cx="1589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9724" r="43000" t="0"/>
          <a:stretch/>
        </p:blipFill>
        <p:spPr>
          <a:xfrm>
            <a:off x="5496701" y="0"/>
            <a:ext cx="3647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1019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INNOVATIVE SOLUTIONS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2042700"/>
            <a:ext cx="4986300" cy="31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Benefits of high-performance fiber cement cladding: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Low-emitting materials help you qualify for LEED </a:t>
            </a:r>
            <a:b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</a:b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or other green building credits.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Our products are manufactured with sustainability </a:t>
            </a:r>
            <a:b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</a:b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in mind and tested to the most strenuous safety standards.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 built-in rainscreen reduces the possibility of mold and mildew.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Our ultimate clip system reduces labor and costs </a:t>
            </a:r>
            <a:b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</a:b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for installation.</a:t>
            </a:r>
            <a:endParaRPr sz="14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20019" l="22153" r="25201" t="24829"/>
          <a:stretch/>
        </p:blipFill>
        <p:spPr>
          <a:xfrm>
            <a:off x="0" y="0"/>
            <a:ext cx="72865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5417925" y="1228650"/>
            <a:ext cx="162300" cy="2686200"/>
          </a:xfrm>
          <a:prstGeom prst="rect">
            <a:avLst/>
          </a:prstGeom>
          <a:solidFill>
            <a:srgbClr val="7894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" name="Google Shape;76;p15"/>
          <p:cNvCxnSpPr/>
          <p:nvPr/>
        </p:nvCxnSpPr>
        <p:spPr>
          <a:xfrm>
            <a:off x="420500" y="1899225"/>
            <a:ext cx="717300" cy="0"/>
          </a:xfrm>
          <a:prstGeom prst="straightConnector1">
            <a:avLst/>
          </a:prstGeom>
          <a:noFill/>
          <a:ln cap="flat" cmpd="sng" w="9525">
            <a:solidFill>
              <a:srgbClr val="7894A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-22075"/>
            <a:ext cx="9144000" cy="5165700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2462300" y="-119900"/>
            <a:ext cx="7669148" cy="7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06075" y="3026350"/>
            <a:ext cx="73338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IMPACTFUL DESIGN</a:t>
            </a:r>
            <a:r>
              <a:rPr b="1" lang="en" sz="5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b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SOLUTIONS</a:t>
            </a:r>
            <a:endParaRPr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84" name="Google Shape;84;p16"/>
          <p:cNvCxnSpPr/>
          <p:nvPr/>
        </p:nvCxnSpPr>
        <p:spPr>
          <a:xfrm>
            <a:off x="438500" y="2876325"/>
            <a:ext cx="1589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1276" r="1266" t="0"/>
          <a:stretch/>
        </p:blipFill>
        <p:spPr>
          <a:xfrm>
            <a:off x="5496700" y="2649025"/>
            <a:ext cx="3647300" cy="249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31977" l="5596" r="2508" t="0"/>
          <a:stretch/>
        </p:blipFill>
        <p:spPr>
          <a:xfrm>
            <a:off x="5496700" y="0"/>
            <a:ext cx="3647299" cy="24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1019725"/>
            <a:ext cx="8520600" cy="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IMPACTFUL DESIGN</a:t>
            </a: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b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SOLUTIONS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2359445"/>
            <a:ext cx="48318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Create more design impact! Nichiha offerings include:</a:t>
            </a:r>
            <a:endParaRPr b="1" sz="15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Miria and Illumination Panels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○"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H</a:t>
            </a: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igh-gloss designs with loads of style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Ribbed Panels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○"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 touch of texture and bold colors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VintageWood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○"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The classic look of wood to add warmth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●"/>
            </a:pP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EmpireBlock</a:t>
            </a: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 and IndustrialBlock Panels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venir"/>
              <a:buChar char="○"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An i</a:t>
            </a:r>
            <a:r>
              <a:rPr b="1"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ndustrial and modern 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concrete look</a:t>
            </a:r>
            <a:endParaRPr b="1"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5">
            <a:alphaModFix/>
          </a:blip>
          <a:srcRect b="20019" l="22153" r="25201" t="24829"/>
          <a:stretch/>
        </p:blipFill>
        <p:spPr>
          <a:xfrm>
            <a:off x="0" y="0"/>
            <a:ext cx="72865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5417925" y="1228650"/>
            <a:ext cx="162300" cy="2686200"/>
          </a:xfrm>
          <a:prstGeom prst="rect">
            <a:avLst/>
          </a:prstGeom>
          <a:solidFill>
            <a:srgbClr val="7894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17"/>
          <p:cNvCxnSpPr/>
          <p:nvPr/>
        </p:nvCxnSpPr>
        <p:spPr>
          <a:xfrm>
            <a:off x="420500" y="2240650"/>
            <a:ext cx="717300" cy="0"/>
          </a:xfrm>
          <a:prstGeom prst="straightConnector1">
            <a:avLst/>
          </a:prstGeom>
          <a:noFill/>
          <a:ln cap="flat" cmpd="sng" w="9525">
            <a:solidFill>
              <a:srgbClr val="7894A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0" y="-22075"/>
            <a:ext cx="9144000" cy="5165700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2462300" y="-119900"/>
            <a:ext cx="7669148" cy="7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06075" y="3026350"/>
            <a:ext cx="73338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INSTALLATION</a:t>
            </a:r>
            <a:r>
              <a:rPr b="1" lang="en" sz="5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b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SOLUTIONS</a:t>
            </a:r>
            <a:endParaRPr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3" name="Google Shape;103;p18"/>
          <p:cNvCxnSpPr/>
          <p:nvPr/>
        </p:nvCxnSpPr>
        <p:spPr>
          <a:xfrm>
            <a:off x="438500" y="2876325"/>
            <a:ext cx="1589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12886" r="9110" t="0"/>
          <a:stretch/>
        </p:blipFill>
        <p:spPr>
          <a:xfrm>
            <a:off x="5496701" y="0"/>
            <a:ext cx="36472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1019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INSTALLATION</a:t>
            </a: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SOLUTION</a:t>
            </a: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2042700"/>
            <a:ext cx="4566900" cy="31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Our clip-installation process saves time and money.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An all-in-one solution for installation.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This system uses clips so your design isn’t ruined by unsightly nail and screw holes. The patented track system is also designed with a drainage channel to keep water and moisture away from the building envelope, preventing mold and water damage.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4">
            <a:alphaModFix/>
          </a:blip>
          <a:srcRect b="20019" l="22153" r="25201" t="24829"/>
          <a:stretch/>
        </p:blipFill>
        <p:spPr>
          <a:xfrm>
            <a:off x="0" y="0"/>
            <a:ext cx="72865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/>
          <p:nvPr/>
        </p:nvSpPr>
        <p:spPr>
          <a:xfrm>
            <a:off x="5417925" y="1228650"/>
            <a:ext cx="162300" cy="2686200"/>
          </a:xfrm>
          <a:prstGeom prst="rect">
            <a:avLst/>
          </a:prstGeom>
          <a:solidFill>
            <a:srgbClr val="7894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" name="Google Shape;113;p19"/>
          <p:cNvCxnSpPr/>
          <p:nvPr/>
        </p:nvCxnSpPr>
        <p:spPr>
          <a:xfrm>
            <a:off x="420500" y="1899225"/>
            <a:ext cx="717300" cy="0"/>
          </a:xfrm>
          <a:prstGeom prst="straightConnector1">
            <a:avLst/>
          </a:prstGeom>
          <a:noFill/>
          <a:ln cap="flat" cmpd="sng" w="9525">
            <a:solidFill>
              <a:srgbClr val="7894A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>
            <a:off x="0" y="-22075"/>
            <a:ext cx="9144000" cy="5165700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2462300" y="-119900"/>
            <a:ext cx="7669148" cy="71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306075" y="3026350"/>
            <a:ext cx="73338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RESILIENT</a:t>
            </a:r>
            <a:r>
              <a:rPr b="1" lang="en" sz="5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br>
              <a:rPr b="1"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SOLUTIONS</a:t>
            </a:r>
            <a:endParaRPr sz="30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>
            <a:off x="438500" y="2876325"/>
            <a:ext cx="1589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2847" r="2847" t="0"/>
          <a:stretch/>
        </p:blipFill>
        <p:spPr>
          <a:xfrm>
            <a:off x="5496700" y="2649025"/>
            <a:ext cx="3647295" cy="249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1257" r="1267" t="0"/>
          <a:stretch/>
        </p:blipFill>
        <p:spPr>
          <a:xfrm>
            <a:off x="5496700" y="0"/>
            <a:ext cx="3647299" cy="249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5">
            <a:alphaModFix/>
          </a:blip>
          <a:srcRect b="20019" l="22153" r="25201" t="24829"/>
          <a:stretch/>
        </p:blipFill>
        <p:spPr>
          <a:xfrm>
            <a:off x="0" y="0"/>
            <a:ext cx="72865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5417925" y="1228650"/>
            <a:ext cx="162300" cy="2686200"/>
          </a:xfrm>
          <a:prstGeom prst="rect">
            <a:avLst/>
          </a:prstGeom>
          <a:solidFill>
            <a:srgbClr val="7894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1019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RESILIENT SOLUTIONS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2042700"/>
            <a:ext cx="4566900" cy="31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Protect your building long after it’s installed.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Nichiha products are tested to industry standards for weather protection, fire resilience and safety.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Nichiha’s Architectural Wall Panels meet wind load codes in Miami-Dade and Los Angeles, the two strictest regulations in the country.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Architectural Wall Panels come with up to a 30-year limited warranty 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●"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With proper yearly maintenance, the product will last for decades.</a:t>
            </a:r>
            <a:endParaRPr b="1" sz="1600">
              <a:solidFill>
                <a:schemeClr val="dk1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2" name="Google Shape;132;p21"/>
          <p:cNvCxnSpPr/>
          <p:nvPr/>
        </p:nvCxnSpPr>
        <p:spPr>
          <a:xfrm>
            <a:off x="420500" y="1899225"/>
            <a:ext cx="717300" cy="0"/>
          </a:xfrm>
          <a:prstGeom prst="straightConnector1">
            <a:avLst/>
          </a:prstGeom>
          <a:noFill/>
          <a:ln cap="flat" cmpd="sng" w="9525">
            <a:solidFill>
              <a:srgbClr val="7894A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